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6" r:id="rId4"/>
    <p:sldId id="259" r:id="rId5"/>
    <p:sldId id="267" r:id="rId6"/>
    <p:sldId id="260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738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7DF00-2A3F-4EA4-9830-9F1D1AC63F9E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0B062-CEE1-4434-9B73-B03F223D26FE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804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2A1C27-0A71-4FB2-A5B1-F5B9CDF03D24}" type="datetimeFigureOut">
              <a:rPr lang="en-CA" smtClean="0"/>
              <a:t>2016-08-22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EBA5BD-7993-4AD7-8F9E-C09A550CF6D8}" type="slidenum">
              <a:rPr lang="en-CA" smtClean="0"/>
              <a:t>‹Nº›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6" b="28194"/>
          <a:stretch/>
        </p:blipFill>
        <p:spPr>
          <a:xfrm>
            <a:off x="2915816" y="620688"/>
            <a:ext cx="2952328" cy="1985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1916833"/>
            <a:ext cx="7117180" cy="2860548"/>
          </a:xfrm>
        </p:spPr>
        <p:txBody>
          <a:bodyPr/>
          <a:lstStyle/>
          <a:p>
            <a:r>
              <a:rPr lang="es-GT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Puente Belice</a:t>
            </a:r>
            <a:endParaRPr lang="en-CA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G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Inclusión y calidad - Agosto 2016</a:t>
            </a:r>
            <a:endParaRPr lang="en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0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76872"/>
            <a:ext cx="7931225" cy="410445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s-GT" sz="3200" b="1" dirty="0">
                <a:solidFill>
                  <a:schemeClr val="tx1"/>
                </a:solidFill>
              </a:rPr>
              <a:t>T</a:t>
            </a:r>
            <a:r>
              <a:rPr lang="es-GT" sz="3200" b="1" dirty="0" smtClean="0">
                <a:solidFill>
                  <a:schemeClr val="tx1"/>
                </a:solidFill>
              </a:rPr>
              <a:t>ernura</a:t>
            </a:r>
            <a:r>
              <a:rPr lang="es-GT" sz="3200" dirty="0">
                <a:solidFill>
                  <a:schemeClr val="tx1"/>
                </a:solidFill>
              </a:rPr>
              <a:t>: querer antes que enseñar. Amar y amar es entregarse sin reservas.</a:t>
            </a:r>
          </a:p>
          <a:p>
            <a:pPr>
              <a:defRPr/>
            </a:pPr>
            <a:r>
              <a:rPr lang="es-GT" sz="3200" b="1" dirty="0">
                <a:solidFill>
                  <a:schemeClr val="tx1"/>
                </a:solidFill>
              </a:rPr>
              <a:t>Empatía</a:t>
            </a:r>
            <a:r>
              <a:rPr lang="es-GT" sz="3200" dirty="0">
                <a:solidFill>
                  <a:schemeClr val="tx1"/>
                </a:solidFill>
              </a:rPr>
              <a:t>: Se trata de compartir los problemas, las tristezas, las ilusiones, las alegrías y los sueños, el hacer propios los problemas de los jóvenes, soñar y construir una esperanza con ellos</a:t>
            </a:r>
            <a:r>
              <a:rPr lang="es-GT" sz="3200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es-GT" sz="3200" b="1" dirty="0">
                <a:solidFill>
                  <a:schemeClr val="tx1"/>
                </a:solidFill>
              </a:rPr>
              <a:t>C</a:t>
            </a:r>
            <a:r>
              <a:rPr lang="es-GT" sz="3200" b="1" dirty="0" smtClean="0">
                <a:solidFill>
                  <a:schemeClr val="tx1"/>
                </a:solidFill>
              </a:rPr>
              <a:t>ompromiso </a:t>
            </a:r>
            <a:r>
              <a:rPr lang="es-GT" sz="3200" b="1" dirty="0">
                <a:solidFill>
                  <a:schemeClr val="tx1"/>
                </a:solidFill>
              </a:rPr>
              <a:t>y s</a:t>
            </a:r>
            <a:r>
              <a:rPr lang="es-GT" sz="3200" b="1" dirty="0" smtClean="0">
                <a:solidFill>
                  <a:schemeClr val="tx1"/>
                </a:solidFill>
              </a:rPr>
              <a:t>ervicio </a:t>
            </a:r>
            <a:r>
              <a:rPr lang="es-GT" sz="3200" b="1" dirty="0">
                <a:solidFill>
                  <a:schemeClr val="tx1"/>
                </a:solidFill>
              </a:rPr>
              <a:t>amoroso</a:t>
            </a:r>
            <a:r>
              <a:rPr lang="es-GT" sz="3200" dirty="0">
                <a:solidFill>
                  <a:schemeClr val="tx1"/>
                </a:solidFill>
              </a:rPr>
              <a:t>: Es necesario en bien de los que vienen atrás. Hacer de nuestras vidas una cadena de favores. </a:t>
            </a:r>
          </a:p>
          <a:p>
            <a:pPr>
              <a:defRPr/>
            </a:pPr>
            <a:endParaRPr lang="es-GT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476672"/>
            <a:ext cx="7344815" cy="1728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GT" dirty="0" smtClean="0"/>
              <a:t>Valores fundamentales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144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76872"/>
            <a:ext cx="7931225" cy="4104456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s-GT" sz="4000" b="1" dirty="0">
                <a:solidFill>
                  <a:schemeClr val="tx1"/>
                </a:solidFill>
              </a:rPr>
              <a:t>Servir de escalón para ser apoyo</a:t>
            </a:r>
            <a:r>
              <a:rPr lang="es-GT" sz="3200" dirty="0">
                <a:solidFill>
                  <a:schemeClr val="tx1"/>
                </a:solidFill>
              </a:rPr>
              <a:t>: Los acompañantes de los jóvenes deben tener la capacidad de servir de soporte para que el alumno pueda apoyarse e impulsarse hacia adelante, superar sus dificultades y problemas para desarrollarse. </a:t>
            </a:r>
          </a:p>
          <a:p>
            <a:pPr>
              <a:defRPr/>
            </a:pPr>
            <a:r>
              <a:rPr lang="es-GT" sz="4000" b="1" dirty="0" smtClean="0">
                <a:solidFill>
                  <a:schemeClr val="tx1"/>
                </a:solidFill>
              </a:rPr>
              <a:t>La </a:t>
            </a:r>
            <a:r>
              <a:rPr lang="es-GT" sz="4000" b="1" dirty="0">
                <a:solidFill>
                  <a:schemeClr val="tx1"/>
                </a:solidFill>
              </a:rPr>
              <a:t>autoridad</a:t>
            </a:r>
            <a:r>
              <a:rPr lang="es-GT" sz="4000" dirty="0">
                <a:solidFill>
                  <a:schemeClr val="tx1"/>
                </a:solidFill>
              </a:rPr>
              <a:t>: </a:t>
            </a:r>
            <a:r>
              <a:rPr lang="es-GT" sz="3200" dirty="0">
                <a:solidFill>
                  <a:schemeClr val="tx1"/>
                </a:solidFill>
              </a:rPr>
              <a:t>ser una persona de pocas palabras, dar testimonio de vida, dar ejemplo de Jesús quien hablaba con autoridad, sus palabras son interpelantes e iluminadoras.  Vivimos donde ellos y con ellos: “Dónde vives… Vengan y lo verán” (</a:t>
            </a:r>
            <a:r>
              <a:rPr lang="es-GT" sz="3200" dirty="0" err="1">
                <a:solidFill>
                  <a:schemeClr val="tx1"/>
                </a:solidFill>
              </a:rPr>
              <a:t>Jn</a:t>
            </a:r>
            <a:r>
              <a:rPr lang="es-GT" sz="3200" dirty="0">
                <a:solidFill>
                  <a:schemeClr val="tx1"/>
                </a:solidFill>
              </a:rPr>
              <a:t>. 1, 38-39). La inserción es la muestra de credibilidad.</a:t>
            </a:r>
          </a:p>
          <a:p>
            <a:pPr>
              <a:defRPr/>
            </a:pPr>
            <a:r>
              <a:rPr lang="es-GT" sz="4000" b="1" dirty="0">
                <a:solidFill>
                  <a:schemeClr val="tx1"/>
                </a:solidFill>
              </a:rPr>
              <a:t>La fe:</a:t>
            </a:r>
            <a:r>
              <a:rPr lang="es-GT" sz="4000" dirty="0">
                <a:solidFill>
                  <a:schemeClr val="tx1"/>
                </a:solidFill>
              </a:rPr>
              <a:t> </a:t>
            </a:r>
            <a:r>
              <a:rPr lang="es-GT" sz="3200" dirty="0">
                <a:solidFill>
                  <a:schemeClr val="tx1"/>
                </a:solidFill>
              </a:rPr>
              <a:t>Creer en el amor y el bien que vienen de Dios. Un amor que hace opción preferente por los pobres. Un amor capaz de hacer sacrificios y se entrega sin límites e incluso dar la vida para que otros tengan vida.” </a:t>
            </a:r>
          </a:p>
          <a:p>
            <a:pPr>
              <a:defRPr/>
            </a:pPr>
            <a:endParaRPr lang="es-GT" sz="32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476672"/>
            <a:ext cx="7344815" cy="1728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GT" dirty="0" smtClean="0"/>
              <a:t>Valores fundamentales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483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800"/>
            <a:ext cx="7931225" cy="475252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s-GT" sz="3200" dirty="0">
                <a:solidFill>
                  <a:schemeClr val="tx1"/>
                </a:solidFill>
              </a:rPr>
              <a:t>Esto no es posible si no se desarrollan dinámicas participativas procesuales en las que la/el joven debiera involucrarse para notar su grado de avance en sus compromisos y responsabilidades. Se inicia en las tareas más sencillas de participación en las comisiones y se continúa con tareas de compromiso en bien de su comunidad (clases de refuerzo, talleres de manualidades y talleres artísticos para niños y niñas, celebraciones comunitarias, campañas ecológicas en el vecindario, apoyo a luchas justas de resistencia en la Puya y otros</a:t>
            </a:r>
            <a:r>
              <a:rPr lang="es-GT" sz="3200" dirty="0" smtClean="0">
                <a:solidFill>
                  <a:schemeClr val="tx1"/>
                </a:solidFill>
              </a:rPr>
              <a:t>.)</a:t>
            </a:r>
            <a:endParaRPr lang="es-G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32856"/>
            <a:ext cx="7931225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GT" sz="3200" dirty="0" smtClean="0">
                <a:solidFill>
                  <a:schemeClr val="tx1"/>
                </a:solidFill>
              </a:rPr>
              <a:t>El padre Manolo </a:t>
            </a:r>
            <a:r>
              <a:rPr lang="es-GT" sz="3200" dirty="0" err="1" smtClean="0">
                <a:solidFill>
                  <a:schemeClr val="tx1"/>
                </a:solidFill>
              </a:rPr>
              <a:t>Maquieira</a:t>
            </a:r>
            <a:r>
              <a:rPr lang="es-GT" sz="3200" dirty="0" smtClean="0">
                <a:solidFill>
                  <a:schemeClr val="tx1"/>
                </a:solidFill>
              </a:rPr>
              <a:t>, al respecto, decía: “que pueda quedar la satisfacción que no te estás tragando el saber para engordar, sino que estás recibiendo este saber para darlo a los demás y de esta forma te vas haciendo más fuerte”.</a:t>
            </a:r>
            <a:endParaRPr lang="es-G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7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32656"/>
            <a:ext cx="4536504" cy="61926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6622504" cy="4267200"/>
          </a:xfrm>
        </p:spPr>
        <p:txBody>
          <a:bodyPr/>
          <a:lstStyle/>
          <a:p>
            <a:r>
              <a:rPr lang="es-GT" sz="11500" dirty="0" smtClean="0"/>
              <a:t>Muchas gracias</a:t>
            </a:r>
            <a:endParaRPr lang="en-CA" sz="11500" dirty="0"/>
          </a:p>
        </p:txBody>
      </p:sp>
    </p:spTree>
    <p:extLst>
      <p:ext uri="{BB962C8B-B14F-4D97-AF65-F5344CB8AC3E}">
        <p14:creationId xmlns:p14="http://schemas.microsoft.com/office/powerpoint/2010/main" val="20220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GT" altLang="es-GT" sz="3600" dirty="0" smtClean="0">
                <a:solidFill>
                  <a:schemeClr val="tx1"/>
                </a:solidFill>
              </a:rPr>
              <a:t>¿Cómo </a:t>
            </a:r>
            <a:r>
              <a:rPr lang="es-GT" altLang="es-GT" sz="3600" dirty="0">
                <a:solidFill>
                  <a:schemeClr val="tx1"/>
                </a:solidFill>
              </a:rPr>
              <a:t>concebimos y llevamos a la práctica los conceptos de </a:t>
            </a:r>
            <a:endParaRPr lang="es-GT" altLang="es-GT" sz="3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GT" altLang="es-GT" sz="4400" b="1" dirty="0" smtClean="0">
                <a:solidFill>
                  <a:schemeClr val="tx1"/>
                </a:solidFill>
                <a:latin typeface="Copperplate Gothic Light" panose="020E0507020206020404" pitchFamily="34" charset="0"/>
              </a:rPr>
              <a:t>inclusión </a:t>
            </a:r>
            <a:r>
              <a:rPr lang="es-GT" altLang="es-GT" sz="4400" b="1" dirty="0">
                <a:solidFill>
                  <a:schemeClr val="tx1"/>
                </a:solidFill>
                <a:latin typeface="Copperplate Gothic Light" panose="020E0507020206020404" pitchFamily="34" charset="0"/>
              </a:rPr>
              <a:t>y </a:t>
            </a:r>
            <a:r>
              <a:rPr lang="es-GT" altLang="es-GT" sz="4400" b="1" dirty="0" smtClean="0">
                <a:solidFill>
                  <a:schemeClr val="tx1"/>
                </a:solidFill>
                <a:latin typeface="Copperplate Gothic Light" panose="020E0507020206020404" pitchFamily="34" charset="0"/>
              </a:rPr>
              <a:t>calidad </a:t>
            </a:r>
            <a:endParaRPr lang="en-CA" altLang="es-GT" sz="4400" b="1" dirty="0" smtClean="0">
              <a:solidFill>
                <a:schemeClr val="tx1"/>
              </a:solidFill>
              <a:latin typeface="Copperplate Gothic Light" panose="020E0507020206020404" pitchFamily="34" charset="0"/>
            </a:endParaRPr>
          </a:p>
          <a:p>
            <a:pPr marL="0" indent="0" algn="ctr">
              <a:buNone/>
            </a:pPr>
            <a:r>
              <a:rPr lang="es-GT" altLang="es-GT" sz="3600" dirty="0" smtClean="0">
                <a:solidFill>
                  <a:schemeClr val="tx1"/>
                </a:solidFill>
              </a:rPr>
              <a:t>en el Proyecto Puente Belice?</a:t>
            </a:r>
            <a:endParaRPr lang="en-CA" sz="3600" b="1" dirty="0">
              <a:solidFill>
                <a:schemeClr val="tx1"/>
              </a:solidFill>
            </a:endParaRPr>
          </a:p>
        </p:txBody>
      </p:sp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196330" cy="16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9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39596"/>
            <a:ext cx="7355160" cy="1368153"/>
          </a:xfrm>
        </p:spPr>
        <p:txBody>
          <a:bodyPr/>
          <a:lstStyle/>
          <a:p>
            <a:pPr algn="l"/>
            <a:r>
              <a:rPr lang="es-GT" sz="6000" dirty="0" smtClean="0"/>
              <a:t>Inclusión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es-GT" altLang="es-GT" sz="2800" dirty="0">
                <a:solidFill>
                  <a:schemeClr val="tx1"/>
                </a:solidFill>
              </a:rPr>
              <a:t>Se denomina inclusión a toda actitud, política o tendencia que busque integrar a las personas dentro de la sociedad, buscando que estas contribuyan con sus talentos y a la vez se vean correspondidas con los beneficios que la sociedad pueda ofrecer. Este tipo de integración debe llevarse a cabo tanto desde el punto de vista económico, educativo, político, otros</a:t>
            </a:r>
            <a:r>
              <a:rPr lang="es-GT" altLang="es-GT" sz="2800" dirty="0" smtClean="0">
                <a:solidFill>
                  <a:schemeClr val="tx1"/>
                </a:solidFill>
              </a:rPr>
              <a:t>.</a:t>
            </a:r>
            <a:endParaRPr lang="es-GT" altLang="es-GT" sz="20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s-GT" altLang="es-GT" sz="1800" dirty="0" smtClean="0"/>
              <a:t>Recuperado de: </a:t>
            </a:r>
            <a:r>
              <a:rPr lang="es-GT" altLang="es-GT" sz="1800" dirty="0"/>
              <a:t>http://definicion.mx/inclusion</a:t>
            </a:r>
            <a:r>
              <a:rPr lang="es-GT" altLang="es-GT" sz="1800" dirty="0" smtClean="0"/>
              <a:t>/</a:t>
            </a:r>
            <a:endParaRPr lang="es-GT" altLang="es-GT" sz="1800" dirty="0"/>
          </a:p>
          <a:p>
            <a:endParaRPr lang="es-GT" sz="2000" dirty="0" smtClean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</p:txBody>
      </p:sp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196330" cy="16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6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5"/>
            <a:ext cx="7355160" cy="1838019"/>
          </a:xfrm>
        </p:spPr>
        <p:txBody>
          <a:bodyPr/>
          <a:lstStyle/>
          <a:p>
            <a:pPr algn="l"/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0"/>
          </a:xfrm>
        </p:spPr>
        <p:txBody>
          <a:bodyPr>
            <a:normAutofit/>
          </a:bodyPr>
          <a:lstStyle/>
          <a:p>
            <a:r>
              <a:rPr lang="es-GT" sz="3200" dirty="0">
                <a:solidFill>
                  <a:schemeClr val="tx1"/>
                </a:solidFill>
              </a:rPr>
              <a:t>Si partimos de la definición anterior, el Proyecto Puente Belice, es en sí mismo un proyecto inclusivo por naturaleza, destinado específicamente a jóvenes de áreas marginales de la ciudad capital de las zonas 6, 16 y 18. </a:t>
            </a:r>
          </a:p>
          <a:p>
            <a:endParaRPr lang="es-GT" sz="3200" dirty="0" smtClean="0">
              <a:solidFill>
                <a:schemeClr val="tx1"/>
              </a:solidFill>
            </a:endParaRPr>
          </a:p>
          <a:p>
            <a:endParaRPr lang="es-GT" dirty="0" smtClean="0">
              <a:solidFill>
                <a:schemeClr val="tx1"/>
              </a:solidFill>
            </a:endParaRPr>
          </a:p>
          <a:p>
            <a:endParaRPr lang="en-CA" sz="3200" dirty="0">
              <a:solidFill>
                <a:schemeClr val="tx1"/>
              </a:solidFill>
            </a:endParaRPr>
          </a:p>
        </p:txBody>
      </p:sp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196330" cy="16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344815" cy="1728193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s-GT" sz="4400" dirty="0" smtClean="0"/>
              <a:t>Características de la realidad de nuestros jóvenes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76872"/>
            <a:ext cx="7931225" cy="410445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 smtClean="0">
                <a:solidFill>
                  <a:schemeClr val="tx1"/>
                </a:solidFill>
              </a:rPr>
              <a:t>La </a:t>
            </a:r>
            <a:r>
              <a:rPr lang="es-GT" sz="3200" dirty="0">
                <a:solidFill>
                  <a:schemeClr val="tx1"/>
                </a:solidFill>
              </a:rPr>
              <a:t>miseria entre las familias.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>
                <a:solidFill>
                  <a:schemeClr val="tx1"/>
                </a:solidFill>
              </a:rPr>
              <a:t>Las carencias materiales y afectivas que se manifiestan en las familias rotas, abusadas y dañadas.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>
                <a:solidFill>
                  <a:schemeClr val="tx1"/>
                </a:solidFill>
              </a:rPr>
              <a:t>El alcoholismo y la drogadicción que afecta a los miembros de las familias.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>
                <a:solidFill>
                  <a:schemeClr val="tx1"/>
                </a:solidFill>
              </a:rPr>
              <a:t>Las maras, grupos de poder juvenil, que generan inseguridad y violencia.</a:t>
            </a:r>
          </a:p>
          <a:p>
            <a:pPr marL="514350" indent="-514350">
              <a:buFont typeface="+mj-lt"/>
              <a:buAutoNum type="arabicPeriod"/>
            </a:pPr>
            <a:endParaRPr lang="es-GT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76872"/>
            <a:ext cx="7931225" cy="41044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es-GT" sz="3200" dirty="0">
                <a:solidFill>
                  <a:schemeClr val="tx1"/>
                </a:solidFill>
              </a:rPr>
              <a:t>La escasez de oportunidades de educación y trabajo, que afecta principalmente a las mujeres. 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s-GT" sz="3200" dirty="0">
                <a:solidFill>
                  <a:schemeClr val="tx1"/>
                </a:solidFill>
              </a:rPr>
              <a:t>La mujer que asume sola la responsabilidad familiar completa.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s-GT" sz="3200" dirty="0">
                <a:solidFill>
                  <a:schemeClr val="tx1"/>
                </a:solidFill>
              </a:rPr>
              <a:t>El machismo que conduce al maltrato e irrespeto hacia la mujer.</a:t>
            </a:r>
            <a:endParaRPr lang="es-GT" sz="3200" dirty="0" smtClean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476672"/>
            <a:ext cx="7344815" cy="1728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GT" sz="4400" smtClean="0"/>
              <a:t>Características de la realidad de nuestros jóvenes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99566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76872"/>
            <a:ext cx="7931225" cy="410445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 smtClean="0">
                <a:solidFill>
                  <a:schemeClr val="tx1"/>
                </a:solidFill>
              </a:rPr>
              <a:t>No se </a:t>
            </a:r>
            <a:r>
              <a:rPr lang="es-GT" sz="3200" dirty="0">
                <a:solidFill>
                  <a:schemeClr val="tx1"/>
                </a:solidFill>
              </a:rPr>
              <a:t>sienten queribles, se consideran “basura” y que “no sirven para nada”. No creen que uno puede sentirse orgullosos de ellos. Tienen autoestima baja.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>
                <a:solidFill>
                  <a:schemeClr val="tx1"/>
                </a:solidFill>
              </a:rPr>
              <a:t>La desesperanza y miedo </a:t>
            </a:r>
            <a:r>
              <a:rPr lang="es-GT" sz="3200" dirty="0" smtClean="0">
                <a:solidFill>
                  <a:schemeClr val="tx1"/>
                </a:solidFill>
              </a:rPr>
              <a:t>hacia al </a:t>
            </a:r>
            <a:r>
              <a:rPr lang="es-GT" sz="3200" dirty="0">
                <a:solidFill>
                  <a:schemeClr val="tx1"/>
                </a:solidFill>
              </a:rPr>
              <a:t>futuro.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>
                <a:solidFill>
                  <a:schemeClr val="tx1"/>
                </a:solidFill>
              </a:rPr>
              <a:t>La falta de oportunidades de trabajo y educación.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GT" sz="3200" dirty="0">
                <a:solidFill>
                  <a:schemeClr val="tx1"/>
                </a:solidFill>
              </a:rPr>
              <a:t>La violencia juvenil que se manifiesta con enfrentamientos entre las maras</a:t>
            </a:r>
            <a:r>
              <a:rPr lang="es-GT" sz="3200" dirty="0" smtClean="0">
                <a:solidFill>
                  <a:schemeClr val="tx1"/>
                </a:solidFill>
              </a:rPr>
              <a:t>.  </a:t>
            </a:r>
            <a:endParaRPr lang="es-GT" sz="32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476672"/>
            <a:ext cx="7344815" cy="1728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GT" sz="4400" dirty="0" smtClean="0"/>
              <a:t>De la problemática anterior los jóvenes se ven afectados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89276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10" y="476672"/>
            <a:ext cx="1196330" cy="16940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673"/>
            <a:ext cx="8075240" cy="520167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s-GT" altLang="es-GT" sz="3200" dirty="0">
                <a:solidFill>
                  <a:schemeClr val="tx1"/>
                </a:solidFill>
              </a:rPr>
              <a:t>La descripción </a:t>
            </a:r>
            <a:r>
              <a:rPr lang="es-GT" altLang="es-GT" sz="3200" dirty="0" smtClean="0">
                <a:solidFill>
                  <a:schemeClr val="tx1"/>
                </a:solidFill>
              </a:rPr>
              <a:t>de </a:t>
            </a:r>
            <a:r>
              <a:rPr lang="es-GT" altLang="es-GT" sz="3200" dirty="0">
                <a:solidFill>
                  <a:schemeClr val="tx1"/>
                </a:solidFill>
              </a:rPr>
              <a:t>la realidad </a:t>
            </a:r>
            <a:r>
              <a:rPr lang="es-GT" altLang="es-GT" sz="3200" dirty="0" smtClean="0">
                <a:solidFill>
                  <a:schemeClr val="tx1"/>
                </a:solidFill>
              </a:rPr>
              <a:t>y </a:t>
            </a:r>
            <a:r>
              <a:rPr lang="es-GT" altLang="es-GT" sz="3200" dirty="0">
                <a:solidFill>
                  <a:schemeClr val="tx1"/>
                </a:solidFill>
              </a:rPr>
              <a:t>los principales problemas que los golpean, son signos de la real exclusión que viven la mayoría de niños y jóvenes  de este país. Atenderlos en sus necesidades de educación, de trabajo, formación humana y participación en la solución de sus propios problemas, esta es la inclusión por la que apostamos en el Proyecto Puente Belice, </a:t>
            </a:r>
            <a:r>
              <a:rPr lang="es-GT" altLang="es-GT" sz="3200" dirty="0" smtClean="0">
                <a:solidFill>
                  <a:schemeClr val="tx1"/>
                </a:solidFill>
              </a:rPr>
              <a:t>priorizando a las mujeres.</a:t>
            </a:r>
            <a:endParaRPr lang="es-G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39596"/>
            <a:ext cx="7355160" cy="1368153"/>
          </a:xfrm>
        </p:spPr>
        <p:txBody>
          <a:bodyPr/>
          <a:lstStyle/>
          <a:p>
            <a:pPr algn="l"/>
            <a:r>
              <a:rPr lang="es-GT" sz="6000" dirty="0" smtClean="0"/>
              <a:t>Calidad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es-GT" sz="2800" dirty="0">
                <a:solidFill>
                  <a:schemeClr val="tx1"/>
                </a:solidFill>
              </a:rPr>
              <a:t>El Proyecto, como cualquier obra de la Compañía de Jesús, se inspira en la excelencia, en el “</a:t>
            </a:r>
            <a:r>
              <a:rPr lang="es-GT" sz="2800" dirty="0" err="1">
                <a:solidFill>
                  <a:schemeClr val="tx1"/>
                </a:solidFill>
              </a:rPr>
              <a:t>magis</a:t>
            </a:r>
            <a:r>
              <a:rPr lang="es-GT" sz="2800" dirty="0">
                <a:solidFill>
                  <a:schemeClr val="tx1"/>
                </a:solidFill>
              </a:rPr>
              <a:t>” de San Ignacio de Loyola. </a:t>
            </a:r>
            <a:r>
              <a:rPr lang="es-GT" sz="2800" dirty="0" smtClean="0">
                <a:solidFill>
                  <a:schemeClr val="tx1"/>
                </a:solidFill>
              </a:rPr>
              <a:t>En nuestro caso,  </a:t>
            </a:r>
            <a:r>
              <a:rPr lang="es-GT" sz="2800" dirty="0">
                <a:solidFill>
                  <a:schemeClr val="tx1"/>
                </a:solidFill>
              </a:rPr>
              <a:t>se busca aplicar el “</a:t>
            </a:r>
            <a:r>
              <a:rPr lang="es-GT" sz="2800" dirty="0" err="1">
                <a:solidFill>
                  <a:schemeClr val="tx1"/>
                </a:solidFill>
              </a:rPr>
              <a:t>magis</a:t>
            </a:r>
            <a:r>
              <a:rPr lang="es-GT" sz="2800" dirty="0">
                <a:solidFill>
                  <a:schemeClr val="tx1"/>
                </a:solidFill>
              </a:rPr>
              <a:t>” en la opción preferente por los pobres, en el compromiso de reconstruir el tejido social de los barrios afectados por la misma pobreza y la deshumanización de las personas que los habitan. </a:t>
            </a:r>
            <a:endParaRPr lang="es-GT" sz="2800" dirty="0" smtClean="0">
              <a:solidFill>
                <a:schemeClr val="tx1"/>
              </a:solidFill>
            </a:endParaRPr>
          </a:p>
          <a:p>
            <a:endParaRPr lang="es-GT" sz="2000" dirty="0" smtClean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</p:txBody>
      </p:sp>
      <p:pic>
        <p:nvPicPr>
          <p:cNvPr id="5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196330" cy="16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493</TotalTime>
  <Words>835</Words>
  <Application>Microsoft Office PowerPoint</Application>
  <PresentationFormat>Presentación en pantalla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Copperplate Gothic Light</vt:lpstr>
      <vt:lpstr>Courier New</vt:lpstr>
      <vt:lpstr>Palatino Linotype</vt:lpstr>
      <vt:lpstr>Executive</vt:lpstr>
      <vt:lpstr>Proyecto Puente Belice</vt:lpstr>
      <vt:lpstr>Presentación de PowerPoint</vt:lpstr>
      <vt:lpstr>Inclusión</vt:lpstr>
      <vt:lpstr>Presentación de PowerPoint</vt:lpstr>
      <vt:lpstr>Características de la realidad de nuestros jóvenes</vt:lpstr>
      <vt:lpstr>Presentación de PowerPoint</vt:lpstr>
      <vt:lpstr>Presentación de PowerPoint</vt:lpstr>
      <vt:lpstr>Presentación de PowerPoint</vt:lpstr>
      <vt:lpstr>Calidad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con Padres, madres y encargados</dc:title>
  <dc:creator>Owner</dc:creator>
  <cp:lastModifiedBy>Director</cp:lastModifiedBy>
  <cp:revision>36</cp:revision>
  <dcterms:created xsi:type="dcterms:W3CDTF">2016-08-17T14:32:40Z</dcterms:created>
  <dcterms:modified xsi:type="dcterms:W3CDTF">2016-08-22T12:50:16Z</dcterms:modified>
</cp:coreProperties>
</file>