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 id="2147483695" r:id="rId2"/>
  </p:sldMasterIdLst>
  <p:notesMasterIdLst>
    <p:notesMasterId r:id="rId15"/>
  </p:notesMasterIdLst>
  <p:handoutMasterIdLst>
    <p:handoutMasterId r:id="rId16"/>
  </p:handoutMasterIdLst>
  <p:sldIdLst>
    <p:sldId id="514" r:id="rId3"/>
    <p:sldId id="568" r:id="rId4"/>
    <p:sldId id="545" r:id="rId5"/>
    <p:sldId id="546" r:id="rId6"/>
    <p:sldId id="539" r:id="rId7"/>
    <p:sldId id="548" r:id="rId8"/>
    <p:sldId id="540" r:id="rId9"/>
    <p:sldId id="547" r:id="rId10"/>
    <p:sldId id="542" r:id="rId11"/>
    <p:sldId id="543" r:id="rId12"/>
    <p:sldId id="571" r:id="rId13"/>
    <p:sldId id="507"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7D4"/>
    <a:srgbClr val="0000CC"/>
    <a:srgbClr val="002060"/>
    <a:srgbClr val="FFDD4F"/>
    <a:srgbClr val="FFE36D"/>
    <a:srgbClr val="66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87290" autoAdjust="0"/>
  </p:normalViewPr>
  <p:slideViewPr>
    <p:cSldViewPr>
      <p:cViewPr>
        <p:scale>
          <a:sx n="70" d="100"/>
          <a:sy n="70" d="100"/>
        </p:scale>
        <p:origin x="-10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3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2EEF16E-FFB6-495C-8D83-7C9D312D7130}" type="datetimeFigureOut">
              <a:rPr lang="en-US"/>
              <a:pPr>
                <a:defRPr/>
              </a:pPr>
              <a:t>8/23/2016</a:t>
            </a:fld>
            <a:endParaRPr lang="en-U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B7984D8-637F-41AF-BCAC-8DB455134381}" type="slidenum">
              <a:rPr lang="en-US"/>
              <a:pPr>
                <a:defRPr/>
              </a:pPr>
              <a:t>‹Nº›</a:t>
            </a:fld>
            <a:endParaRPr lang="en-US"/>
          </a:p>
        </p:txBody>
      </p:sp>
    </p:spTree>
    <p:extLst>
      <p:ext uri="{BB962C8B-B14F-4D97-AF65-F5344CB8AC3E}">
        <p14:creationId xmlns="" xmlns:p14="http://schemas.microsoft.com/office/powerpoint/2010/main" val="1103620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6872EF4-14EF-4806-A5A5-68D1721A1671}" type="datetimeFigureOut">
              <a:rPr lang="es-ES"/>
              <a:pPr>
                <a:defRPr/>
              </a:pPr>
              <a:t>23/08/2016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BE4387E-A1AD-41D1-B1C7-C7A2A2E138C0}" type="slidenum">
              <a:rPr lang="es-ES"/>
              <a:pPr>
                <a:defRPr/>
              </a:pPr>
              <a:t>‹Nº›</a:t>
            </a:fld>
            <a:endParaRPr lang="es-ES"/>
          </a:p>
        </p:txBody>
      </p:sp>
    </p:spTree>
    <p:extLst>
      <p:ext uri="{BB962C8B-B14F-4D97-AF65-F5344CB8AC3E}">
        <p14:creationId xmlns="" xmlns:p14="http://schemas.microsoft.com/office/powerpoint/2010/main" val="19023096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C"/>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C"/>
          </a:p>
        </p:txBody>
      </p:sp>
      <p:sp>
        <p:nvSpPr>
          <p:cNvPr id="4" name="Date Placeholder 3"/>
          <p:cNvSpPr>
            <a:spLocks noGrp="1"/>
          </p:cNvSpPr>
          <p:nvPr>
            <p:ph type="dt" sz="half" idx="10"/>
          </p:nvPr>
        </p:nvSpPr>
        <p:spPr/>
        <p:txBody>
          <a:bodyPr/>
          <a:lstStyle/>
          <a:p>
            <a:fld id="{C677A4FB-1E0C-43A6-B8D6-51040000E302}" type="datetimeFigureOut">
              <a:rPr lang="es-EC" smtClean="0"/>
              <a:pPr/>
              <a:t>23/8/2016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80428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10"/>
          </p:nvPr>
        </p:nvSpPr>
        <p:spPr/>
        <p:txBody>
          <a:bodyPr/>
          <a:lstStyle/>
          <a:p>
            <a:fld id="{C677A4FB-1E0C-43A6-B8D6-51040000E302}" type="datetimeFigureOut">
              <a:rPr lang="es-EC" smtClean="0"/>
              <a:pPr/>
              <a:t>23/8/2016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325894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C"/>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10"/>
          </p:nvPr>
        </p:nvSpPr>
        <p:spPr/>
        <p:txBody>
          <a:bodyPr/>
          <a:lstStyle/>
          <a:p>
            <a:fld id="{C677A4FB-1E0C-43A6-B8D6-51040000E302}" type="datetimeFigureOut">
              <a:rPr lang="es-EC" smtClean="0"/>
              <a:pPr/>
              <a:t>23/8/2016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4016504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10"/>
          </p:nvPr>
        </p:nvSpPr>
        <p:spPr/>
        <p:txBody>
          <a:bodyPr/>
          <a:lstStyle/>
          <a:p>
            <a:fld id="{C677A4FB-1E0C-43A6-B8D6-51040000E302}" type="datetimeFigureOut">
              <a:rPr lang="es-EC" smtClean="0"/>
              <a:pPr/>
              <a:t>23/8/2016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1129053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54D2E89-C586-4738-99AB-7A5339B96941}" type="datetimeFigureOut">
              <a:rPr lang="es-ES" smtClean="0"/>
              <a:pPr/>
              <a:t>23/08/2016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42D52F5-0946-4917-A85B-E0FCE6988B8F}" type="slidenum">
              <a:rPr lang="es-ES" smtClean="0"/>
              <a:pPr/>
              <a:t>‹Nº›</a:t>
            </a:fld>
            <a:endParaRPr lang="es-ES"/>
          </a:p>
        </p:txBody>
      </p:sp>
    </p:spTree>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Encabezado de sección">
    <p:spTree>
      <p:nvGrpSpPr>
        <p:cNvPr id="1" name=""/>
        <p:cNvGrpSpPr/>
        <p:nvPr/>
      </p:nvGrpSpPr>
      <p:grpSpPr>
        <a:xfrm>
          <a:off x="0" y="0"/>
          <a:ext cx="0" cy="0"/>
          <a:chOff x="0" y="0"/>
          <a:chExt cx="0" cy="0"/>
        </a:xfrm>
      </p:grpSpPr>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Dos objetos">
    <p:spTree>
      <p:nvGrpSpPr>
        <p:cNvPr id="1" name=""/>
        <p:cNvGrpSpPr/>
        <p:nvPr/>
      </p:nvGrpSpPr>
      <p:grpSpPr>
        <a:xfrm>
          <a:off x="0" y="0"/>
          <a:ext cx="0" cy="0"/>
          <a:chOff x="0" y="0"/>
          <a:chExt cx="0" cy="0"/>
        </a:xfrm>
      </p:grpSpPr>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mparación">
    <p:spTree>
      <p:nvGrpSpPr>
        <p:cNvPr id="1" name=""/>
        <p:cNvGrpSpPr/>
        <p:nvPr/>
      </p:nvGrpSpPr>
      <p:grpSpPr>
        <a:xfrm>
          <a:off x="0" y="0"/>
          <a:ext cx="0" cy="0"/>
          <a:chOff x="0" y="0"/>
          <a:chExt cx="0" cy="0"/>
        </a:xfrm>
      </p:grpSpPr>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ólo el título">
    <p:spTree>
      <p:nvGrpSpPr>
        <p:cNvPr id="1" name=""/>
        <p:cNvGrpSpPr/>
        <p:nvPr/>
      </p:nvGrpSpPr>
      <p:grpSpPr>
        <a:xfrm>
          <a:off x="0" y="0"/>
          <a:ext cx="0" cy="0"/>
          <a:chOff x="0" y="0"/>
          <a:chExt cx="0" cy="0"/>
        </a:xfrm>
      </p:grpSpPr>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En blanco">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Imagen con título">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C"/>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77A4FB-1E0C-43A6-B8D6-51040000E302}" type="datetimeFigureOut">
              <a:rPr lang="es-EC" smtClean="0"/>
              <a:pPr/>
              <a:t>23/8/2016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5076468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ítulo y texto vertical">
    <p:spTree>
      <p:nvGrpSpPr>
        <p:cNvPr id="1" name=""/>
        <p:cNvGrpSpPr/>
        <p:nvPr/>
      </p:nvGrpSpPr>
      <p:grpSpPr>
        <a:xfrm>
          <a:off x="0" y="0"/>
          <a:ext cx="0" cy="0"/>
          <a:chOff x="0" y="0"/>
          <a:chExt cx="0" cy="0"/>
        </a:xfrm>
      </p:grpSpPr>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ítulo vertical y texto">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5" name="Date Placeholder 4"/>
          <p:cNvSpPr>
            <a:spLocks noGrp="1"/>
          </p:cNvSpPr>
          <p:nvPr>
            <p:ph type="dt" sz="half" idx="10"/>
          </p:nvPr>
        </p:nvSpPr>
        <p:spPr/>
        <p:txBody>
          <a:bodyPr/>
          <a:lstStyle/>
          <a:p>
            <a:fld id="{C677A4FB-1E0C-43A6-B8D6-51040000E302}" type="datetimeFigureOut">
              <a:rPr lang="es-EC" smtClean="0"/>
              <a:pPr/>
              <a:t>23/8/2016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383223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C"/>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7" name="Date Placeholder 6"/>
          <p:cNvSpPr>
            <a:spLocks noGrp="1"/>
          </p:cNvSpPr>
          <p:nvPr>
            <p:ph type="dt" sz="half" idx="10"/>
          </p:nvPr>
        </p:nvSpPr>
        <p:spPr/>
        <p:txBody>
          <a:bodyPr/>
          <a:lstStyle/>
          <a:p>
            <a:fld id="{C677A4FB-1E0C-43A6-B8D6-51040000E302}" type="datetimeFigureOut">
              <a:rPr lang="es-EC" smtClean="0"/>
              <a:pPr/>
              <a:t>23/8/2016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3839048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C"/>
          </a:p>
        </p:txBody>
      </p:sp>
      <p:sp>
        <p:nvSpPr>
          <p:cNvPr id="3" name="Date Placeholder 2"/>
          <p:cNvSpPr>
            <a:spLocks noGrp="1"/>
          </p:cNvSpPr>
          <p:nvPr>
            <p:ph type="dt" sz="half" idx="10"/>
          </p:nvPr>
        </p:nvSpPr>
        <p:spPr/>
        <p:txBody>
          <a:bodyPr/>
          <a:lstStyle/>
          <a:p>
            <a:fld id="{C677A4FB-1E0C-43A6-B8D6-51040000E302}" type="datetimeFigureOut">
              <a:rPr lang="es-EC" smtClean="0"/>
              <a:pPr/>
              <a:t>23/8/2016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192137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77A4FB-1E0C-43A6-B8D6-51040000E302}" type="datetimeFigureOut">
              <a:rPr lang="es-EC" smtClean="0"/>
              <a:pPr/>
              <a:t>23/8/2016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94737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C"/>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7A4FB-1E0C-43A6-B8D6-51040000E302}" type="datetimeFigureOut">
              <a:rPr lang="es-EC" smtClean="0"/>
              <a:pPr/>
              <a:t>23/8/2016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1165699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C"/>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77A4FB-1E0C-43A6-B8D6-51040000E302}" type="datetimeFigureOut">
              <a:rPr lang="es-EC" smtClean="0"/>
              <a:pPr/>
              <a:t>23/8/2016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330876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C"/>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C"/>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7A4FB-1E0C-43A6-B8D6-51040000E302}" type="datetimeFigureOut">
              <a:rPr lang="es-EC" smtClean="0"/>
              <a:pPr/>
              <a:t>23/8/2016</a:t>
            </a:fld>
            <a:endParaRPr lang="es-EC"/>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4B1C1-BD59-4297-A1A8-EF14DC3AC9AF}" type="slidenum">
              <a:rPr lang="es-EC" smtClean="0"/>
              <a:pPr/>
              <a:t>‹Nº›</a:t>
            </a:fld>
            <a:endParaRPr lang="es-EC"/>
          </a:p>
        </p:txBody>
      </p:sp>
    </p:spTree>
    <p:extLst>
      <p:ext uri="{BB962C8B-B14F-4D97-AF65-F5344CB8AC3E}">
        <p14:creationId xmlns="" xmlns:p14="http://schemas.microsoft.com/office/powerpoint/2010/main" val="220739427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77A4FB-1E0C-43A6-B8D6-51040000E302}" type="datetimeFigureOut">
              <a:rPr lang="es-EC" smtClean="0"/>
              <a:pPr/>
              <a:t>23/8/2016</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4B1C1-BD59-4297-A1A8-EF14DC3AC9AF}" type="slidenum">
              <a:rPr lang="es-EC" smtClean="0"/>
              <a:pPr/>
              <a:t>‹Nº›</a:t>
            </a:fld>
            <a:endParaRPr lang="es-EC"/>
          </a:p>
        </p:txBody>
      </p:sp>
      <p:sp>
        <p:nvSpPr>
          <p:cNvPr id="7" name="Rectangle 1"/>
          <p:cNvSpPr/>
          <p:nvPr userDrawn="1"/>
        </p:nvSpPr>
        <p:spPr bwMode="auto">
          <a:xfrm>
            <a:off x="0" y="0"/>
            <a:ext cx="9144000" cy="6858000"/>
          </a:xfrm>
          <a:prstGeom prst="rect">
            <a:avLst/>
          </a:prstGeom>
          <a:solidFill>
            <a:schemeClr val="bg1"/>
          </a:solidFill>
          <a:ln w="9525">
            <a:noFill/>
            <a:round/>
            <a:headEnd/>
            <a:tailEnd/>
          </a:ln>
        </p:spPr>
        <p:txBody>
          <a:bodyPr wrap="none" rtlCol="0" anchor="ctr"/>
          <a:lstStyle/>
          <a:p>
            <a:pPr algn="ctr"/>
            <a:endParaRPr lang="es-EC" sz="1600"/>
          </a:p>
        </p:txBody>
      </p:sp>
      <p:sp>
        <p:nvSpPr>
          <p:cNvPr id="8" name="TextBox 3"/>
          <p:cNvSpPr txBox="1"/>
          <p:nvPr userDrawn="1"/>
        </p:nvSpPr>
        <p:spPr>
          <a:xfrm>
            <a:off x="5076056" y="6309171"/>
            <a:ext cx="4067944" cy="415498"/>
          </a:xfrm>
          <a:prstGeom prst="rect">
            <a:avLst/>
          </a:prstGeom>
          <a:noFill/>
        </p:spPr>
        <p:txBody>
          <a:bodyPr wrap="square">
            <a:spAutoFit/>
          </a:bodyPr>
          <a:lstStyle/>
          <a:p>
            <a:pPr algn="r" fontAlgn="auto">
              <a:spcBef>
                <a:spcPts val="0"/>
              </a:spcBef>
              <a:spcAft>
                <a:spcPts val="0"/>
              </a:spcAft>
              <a:defRPr/>
            </a:pPr>
            <a:r>
              <a:rPr lang="es-EC" sz="1050" b="1" dirty="0">
                <a:solidFill>
                  <a:srgbClr val="0077D4"/>
                </a:solidFill>
                <a:latin typeface="Arial" panose="020B0604020202020204" pitchFamily="34" charset="0"/>
                <a:cs typeface="Arial" panose="020B0604020202020204" pitchFamily="34" charset="0"/>
              </a:rPr>
              <a:t>Oficina </a:t>
            </a:r>
            <a:r>
              <a:rPr lang="es-EC" sz="1050" b="1" dirty="0" smtClean="0">
                <a:solidFill>
                  <a:srgbClr val="0077D4"/>
                </a:solidFill>
                <a:latin typeface="Arial" panose="020B0604020202020204" pitchFamily="34" charset="0"/>
                <a:cs typeface="Arial" panose="020B0604020202020204" pitchFamily="34" charset="0"/>
              </a:rPr>
              <a:t>de</a:t>
            </a:r>
            <a:r>
              <a:rPr lang="es-EC" sz="1050" b="1" baseline="0" dirty="0" smtClean="0">
                <a:solidFill>
                  <a:srgbClr val="0077D4"/>
                </a:solidFill>
                <a:latin typeface="Arial" panose="020B0604020202020204" pitchFamily="34" charset="0"/>
                <a:cs typeface="Arial" panose="020B0604020202020204" pitchFamily="34" charset="0"/>
              </a:rPr>
              <a:t> la UNESCO en MONTEVIDEO</a:t>
            </a:r>
          </a:p>
          <a:p>
            <a:pPr algn="r" fontAlgn="auto">
              <a:spcBef>
                <a:spcPts val="0"/>
              </a:spcBef>
              <a:spcAft>
                <a:spcPts val="0"/>
              </a:spcAft>
              <a:defRPr/>
            </a:pPr>
            <a:r>
              <a:rPr lang="es-EC" sz="1050" b="1" baseline="0" dirty="0" smtClean="0">
                <a:solidFill>
                  <a:srgbClr val="0077D4"/>
                </a:solidFill>
                <a:latin typeface="Arial" panose="020B0604020202020204" pitchFamily="34" charset="0"/>
                <a:cs typeface="Arial" panose="020B0604020202020204" pitchFamily="34" charset="0"/>
              </a:rPr>
              <a:t>Oficina Regional  de Ciencia  para América Latina y el Caribe </a:t>
            </a:r>
            <a:endParaRPr lang="es-EC" sz="1050" b="1" dirty="0">
              <a:solidFill>
                <a:srgbClr val="0077D4"/>
              </a:solidFill>
              <a:latin typeface="Arial" panose="020B0604020202020204" pitchFamily="34" charset="0"/>
              <a:cs typeface="Arial" panose="020B0604020202020204" pitchFamily="34" charset="0"/>
            </a:endParaRPr>
          </a:p>
        </p:txBody>
      </p:sp>
      <p:sp>
        <p:nvSpPr>
          <p:cNvPr id="9" name="Rectangle 4"/>
          <p:cNvSpPr/>
          <p:nvPr userDrawn="1"/>
        </p:nvSpPr>
        <p:spPr bwMode="auto">
          <a:xfrm>
            <a:off x="0" y="0"/>
            <a:ext cx="1475656" cy="6858000"/>
          </a:xfrm>
          <a:prstGeom prst="rect">
            <a:avLst/>
          </a:prstGeom>
          <a:gradFill flip="none" rotWithShape="1">
            <a:gsLst>
              <a:gs pos="0">
                <a:srgbClr val="0077D4">
                  <a:shade val="30000"/>
                  <a:satMod val="115000"/>
                </a:srgbClr>
              </a:gs>
              <a:gs pos="50000">
                <a:srgbClr val="0077D4">
                  <a:shade val="67500"/>
                  <a:satMod val="115000"/>
                </a:srgbClr>
              </a:gs>
              <a:gs pos="100000">
                <a:srgbClr val="0077D4">
                  <a:shade val="100000"/>
                  <a:satMod val="115000"/>
                </a:srgbClr>
              </a:gs>
            </a:gsLst>
            <a:path path="circle">
              <a:fillToRect l="100000" b="100000"/>
            </a:path>
            <a:tileRect t="-100000" r="-100000"/>
          </a:gradFill>
          <a:ln>
            <a:headEnd/>
            <a:tailEnd/>
          </a:ln>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s-EC" sz="1600"/>
          </a:p>
        </p:txBody>
      </p:sp>
      <p:pic>
        <p:nvPicPr>
          <p:cNvPr id="10" name="Picture 3" descr="D:\Desktop\Logos para envio\Logo_6idiomas_70anios_blanco.png"/>
          <p:cNvPicPr>
            <a:picLocks noChangeAspect="1" noChangeArrowheads="1"/>
          </p:cNvPicPr>
          <p:nvPr userDrawn="1"/>
        </p:nvPicPr>
        <p:blipFill>
          <a:blip r:embed="rId22" cstate="print">
            <a:extLst>
              <a:ext uri="{28A0092B-C50C-407E-A947-70E740481C1C}">
                <a14:useLocalDpi xmlns="" xmlns:a14="http://schemas.microsoft.com/office/drawing/2010/main" val="0"/>
              </a:ext>
            </a:extLst>
          </a:blip>
          <a:srcRect/>
          <a:stretch>
            <a:fillRect/>
          </a:stretch>
        </p:blipFill>
        <p:spPr bwMode="auto">
          <a:xfrm>
            <a:off x="35496" y="116632"/>
            <a:ext cx="1475656" cy="4085863"/>
          </a:xfrm>
          <a:prstGeom prst="rect">
            <a:avLst/>
          </a:prstGeom>
          <a:noFill/>
          <a:extLst>
            <a:ext uri="{909E8E84-426E-40DD-AFC4-6F175D3DCCD1}">
              <a14:hiddenFill xmlns=""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65" r:id="rId12"/>
    <p:sldLayoutId id="2147483664" r:id="rId13"/>
    <p:sldLayoutId id="2147483663" r:id="rId14"/>
    <p:sldLayoutId id="2147483662" r:id="rId15"/>
    <p:sldLayoutId id="2147483661" r:id="rId16"/>
    <p:sldLayoutId id="2147483660" r:id="rId17"/>
    <p:sldLayoutId id="2147483658" r:id="rId18"/>
    <p:sldLayoutId id="2147483657" r:id="rId19"/>
    <p:sldLayoutId id="2147483656" r:id="rId2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19672" y="3068960"/>
            <a:ext cx="6838528" cy="1152128"/>
          </a:xfrm>
        </p:spPr>
        <p:txBody>
          <a:bodyPr>
            <a:normAutofit fontScale="90000"/>
          </a:bodyPr>
          <a:lstStyle/>
          <a:p>
            <a:r>
              <a:rPr lang="en-US" sz="4000" dirty="0" err="1" smtClean="0"/>
              <a:t>Saqilaj</a:t>
            </a:r>
            <a:r>
              <a:rPr lang="en-US" sz="4000" dirty="0" smtClean="0"/>
              <a:t> </a:t>
            </a:r>
            <a:r>
              <a:rPr lang="en-US" sz="4000" dirty="0" err="1" smtClean="0"/>
              <a:t>B’e</a:t>
            </a:r>
            <a:r>
              <a:rPr lang="en-US" sz="4000" dirty="0" smtClean="0"/>
              <a:t>:  </a:t>
            </a:r>
            <a:r>
              <a:rPr lang="en-US" sz="4000" dirty="0" err="1" smtClean="0"/>
              <a:t>una</a:t>
            </a:r>
            <a:r>
              <a:rPr lang="en-US" sz="4000" dirty="0" smtClean="0"/>
              <a:t> </a:t>
            </a:r>
            <a:r>
              <a:rPr lang="en-US" sz="4000" dirty="0" err="1" smtClean="0"/>
              <a:t>experiencia</a:t>
            </a:r>
            <a:r>
              <a:rPr lang="en-US" sz="4000" dirty="0" smtClean="0"/>
              <a:t> de </a:t>
            </a:r>
            <a:r>
              <a:rPr lang="en-US" sz="4000" dirty="0" err="1" smtClean="0"/>
              <a:t>inclusión</a:t>
            </a:r>
            <a:r>
              <a:rPr lang="en-US" sz="4000" dirty="0" smtClean="0"/>
              <a:t> </a:t>
            </a:r>
            <a:r>
              <a:rPr lang="en-US" sz="4000" dirty="0" err="1" smtClean="0"/>
              <a:t>educativa</a:t>
            </a:r>
            <a:endParaRPr lang="es-GT" sz="4000" dirty="0"/>
          </a:p>
        </p:txBody>
      </p:sp>
      <p:sp>
        <p:nvSpPr>
          <p:cNvPr id="3" name="2 Subtítulo"/>
          <p:cNvSpPr>
            <a:spLocks noGrp="1"/>
          </p:cNvSpPr>
          <p:nvPr>
            <p:ph type="subTitle" idx="1"/>
          </p:nvPr>
        </p:nvSpPr>
        <p:spPr>
          <a:xfrm>
            <a:off x="2483768" y="5085184"/>
            <a:ext cx="5288632" cy="1152128"/>
          </a:xfrm>
        </p:spPr>
        <p:txBody>
          <a:bodyPr>
            <a:normAutofit fontScale="70000" lnSpcReduction="20000"/>
          </a:bodyPr>
          <a:lstStyle/>
          <a:p>
            <a:r>
              <a:rPr lang="es-GT" dirty="0" smtClean="0"/>
              <a:t>Lucía Verdugo-UNESCO Guatemala</a:t>
            </a:r>
          </a:p>
          <a:p>
            <a:r>
              <a:rPr lang="es-GT" dirty="0" smtClean="0"/>
              <a:t>Taller EJEGUA</a:t>
            </a:r>
          </a:p>
          <a:p>
            <a:r>
              <a:rPr lang="es-GT" dirty="0" smtClean="0"/>
              <a:t>23 de agosto de 2016</a:t>
            </a:r>
            <a:endParaRPr lang="es-GT" dirty="0"/>
          </a:p>
        </p:txBody>
      </p:sp>
      <p:sp>
        <p:nvSpPr>
          <p:cNvPr id="5" name="4 Rectángulo"/>
          <p:cNvSpPr/>
          <p:nvPr/>
        </p:nvSpPr>
        <p:spPr>
          <a:xfrm>
            <a:off x="4860032" y="616530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pic>
        <p:nvPicPr>
          <p:cNvPr id="6" name="Picture 2" descr="C:\Users\mdelaney\AppData\Local\Microsoft\Windows\Temporary Internet Files\Content.Outlook\C1B1W8L5\Logo ED2030-SPA.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35896" y="0"/>
            <a:ext cx="2858719" cy="274760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1143000"/>
          </a:xfrm>
        </p:spPr>
        <p:txBody>
          <a:bodyPr>
            <a:normAutofit/>
          </a:bodyPr>
          <a:lstStyle/>
          <a:p>
            <a:r>
              <a:rPr lang="es-GT" dirty="0" smtClean="0"/>
              <a:t>Educación inclusiva</a:t>
            </a:r>
            <a:endParaRPr lang="es-GT" sz="3100" dirty="0"/>
          </a:p>
        </p:txBody>
      </p:sp>
      <p:sp>
        <p:nvSpPr>
          <p:cNvPr id="3" name="2 Marcador de contenido"/>
          <p:cNvSpPr>
            <a:spLocks noGrp="1"/>
          </p:cNvSpPr>
          <p:nvPr>
            <p:ph idx="1"/>
          </p:nvPr>
        </p:nvSpPr>
        <p:spPr>
          <a:xfrm>
            <a:off x="1763688" y="1600200"/>
            <a:ext cx="6923112" cy="4525963"/>
          </a:xfrm>
        </p:spPr>
        <p:txBody>
          <a:bodyPr>
            <a:normAutofit fontScale="77500" lnSpcReduction="20000"/>
          </a:bodyPr>
          <a:lstStyle/>
          <a:p>
            <a:pPr algn="just"/>
            <a:r>
              <a:rPr lang="es-GT" dirty="0" smtClean="0"/>
              <a:t>El planteamiento de la educación inclusiva consiste en examinar cómo deben transformarse los sistemas educativos para responder a la diversidad de los educandos.</a:t>
            </a:r>
          </a:p>
          <a:p>
            <a:pPr algn="just">
              <a:buNone/>
            </a:pPr>
            <a:r>
              <a:rPr lang="es-GT" dirty="0" smtClean="0"/>
              <a:t> </a:t>
            </a:r>
          </a:p>
          <a:p>
            <a:pPr algn="just"/>
            <a:r>
              <a:rPr lang="es-GT" dirty="0" smtClean="0"/>
              <a:t>Esa transformación entraña la necesidad de incrementar la calidad de la educación mejorando la eficacia de los maestros, promoviendo métodos pedagógicos centrados en los educandos, elaborando libros de texto y materiales didácticos nuevos, y velando por propiciar sitios seguros para el aprendizaje.</a:t>
            </a:r>
          </a:p>
          <a:p>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10</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562074"/>
          </a:xfrm>
        </p:spPr>
        <p:txBody>
          <a:bodyPr>
            <a:normAutofit fontScale="90000"/>
          </a:bodyPr>
          <a:lstStyle/>
          <a:p>
            <a:r>
              <a:rPr lang="es-GT" dirty="0" smtClean="0"/>
              <a:t>Educación inclusiva</a:t>
            </a:r>
            <a:endParaRPr lang="es-GT" sz="3100" dirty="0"/>
          </a:p>
        </p:txBody>
      </p:sp>
      <p:sp>
        <p:nvSpPr>
          <p:cNvPr id="3" name="2 Marcador de contenido"/>
          <p:cNvSpPr>
            <a:spLocks noGrp="1"/>
          </p:cNvSpPr>
          <p:nvPr>
            <p:ph idx="1"/>
          </p:nvPr>
        </p:nvSpPr>
        <p:spPr>
          <a:xfrm>
            <a:off x="1763688" y="1124744"/>
            <a:ext cx="6923112" cy="5184576"/>
          </a:xfrm>
        </p:spPr>
        <p:txBody>
          <a:bodyPr>
            <a:normAutofit fontScale="77500" lnSpcReduction="20000"/>
          </a:bodyPr>
          <a:lstStyle/>
          <a:p>
            <a:pPr algn="just"/>
            <a:r>
              <a:rPr lang="es-GT" sz="3100" dirty="0" smtClean="0"/>
              <a:t>Tiene en cuenta aspectos como el </a:t>
            </a:r>
            <a:r>
              <a:rPr lang="es-GT" sz="3100" b="1" dirty="0" smtClean="0"/>
              <a:t>sexo, la identidad cultural y el idioma </a:t>
            </a:r>
            <a:r>
              <a:rPr lang="es-GT" sz="3100" dirty="0" smtClean="0"/>
              <a:t>de los educandos. </a:t>
            </a:r>
          </a:p>
          <a:p>
            <a:pPr algn="just"/>
            <a:r>
              <a:rPr lang="es-GT" sz="3100" dirty="0" smtClean="0"/>
              <a:t>Conlleva la </a:t>
            </a:r>
            <a:r>
              <a:rPr lang="es-GT" sz="3100" b="1" dirty="0" smtClean="0"/>
              <a:t>supresión de los prejuicios sexistas </a:t>
            </a:r>
            <a:r>
              <a:rPr lang="es-GT" sz="3100" dirty="0" smtClean="0"/>
              <a:t>no sólo en los libros de texto, sino también en las actitudes y expectativas de los docentes. </a:t>
            </a:r>
          </a:p>
          <a:p>
            <a:pPr algn="just">
              <a:buNone/>
            </a:pPr>
            <a:endParaRPr lang="es-GT" sz="3100" dirty="0" smtClean="0"/>
          </a:p>
          <a:p>
            <a:pPr algn="just"/>
            <a:r>
              <a:rPr lang="es-GT" sz="3100" dirty="0" smtClean="0"/>
              <a:t>Un </a:t>
            </a:r>
            <a:r>
              <a:rPr lang="es-GT" sz="3100" b="1" dirty="0" smtClean="0"/>
              <a:t>enfoque plurilingüe </a:t>
            </a:r>
            <a:r>
              <a:rPr lang="es-GT" sz="3100" dirty="0" smtClean="0"/>
              <a:t>de la educación, en el que se reconozca el idioma del alumno como parte integrante de su </a:t>
            </a:r>
            <a:r>
              <a:rPr lang="es-GT" sz="3100" b="1" dirty="0" smtClean="0"/>
              <a:t>identidad cultural. </a:t>
            </a:r>
          </a:p>
          <a:p>
            <a:pPr algn="just">
              <a:buNone/>
            </a:pPr>
            <a:endParaRPr lang="es-GT" sz="3100" b="1" dirty="0" smtClean="0"/>
          </a:p>
          <a:p>
            <a:pPr algn="just"/>
            <a:r>
              <a:rPr lang="es-GT" sz="3100" dirty="0" smtClean="0"/>
              <a:t>Un enfoque inclusivo de la política relativa al plan de estudios debe basarse en la </a:t>
            </a:r>
            <a:r>
              <a:rPr lang="es-GT" sz="3100" b="1" dirty="0" smtClean="0"/>
              <a:t>flexibilidad</a:t>
            </a:r>
            <a:r>
              <a:rPr lang="es-GT" sz="3100" dirty="0" smtClean="0"/>
              <a:t> y ha de poderse adaptar a las necesidades individuales de los alumnos, de manera que todos ellos puedan beneficiarse de un </a:t>
            </a:r>
            <a:r>
              <a:rPr lang="es-GT" sz="3100" b="1" dirty="0" smtClean="0"/>
              <a:t>nivel básico de calidad </a:t>
            </a:r>
            <a:r>
              <a:rPr lang="es-GT" sz="3100" dirty="0" smtClean="0"/>
              <a:t>de la educación comúnmente aceptado. </a:t>
            </a:r>
          </a:p>
          <a:p>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11</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71604" y="274638"/>
            <a:ext cx="7115196" cy="1143000"/>
          </a:xfrm>
        </p:spPr>
        <p:txBody>
          <a:bodyPr>
            <a:normAutofit/>
          </a:bodyPr>
          <a:lstStyle/>
          <a:p>
            <a:r>
              <a:rPr lang="en-US" b="1" dirty="0" smtClean="0"/>
              <a:t> </a:t>
            </a:r>
            <a:r>
              <a:rPr lang="en-US" b="1" dirty="0" err="1" smtClean="0"/>
              <a:t>Muchas</a:t>
            </a:r>
            <a:r>
              <a:rPr lang="en-US" b="1" dirty="0" smtClean="0"/>
              <a:t> gracias</a:t>
            </a:r>
            <a:br>
              <a:rPr lang="en-US" b="1" dirty="0" smtClean="0"/>
            </a:br>
            <a:endParaRPr lang="es-GT" sz="2200" b="1" dirty="0"/>
          </a:p>
        </p:txBody>
      </p:sp>
      <p:sp>
        <p:nvSpPr>
          <p:cNvPr id="4" name="3 Rectángulo"/>
          <p:cNvSpPr/>
          <p:nvPr/>
        </p:nvSpPr>
        <p:spPr>
          <a:xfrm>
            <a:off x="5000628" y="6215082"/>
            <a:ext cx="4143372" cy="5000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bg1"/>
              </a:solidFill>
            </a:endParaRPr>
          </a:p>
        </p:txBody>
      </p:sp>
      <p:pic>
        <p:nvPicPr>
          <p:cNvPr id="2050" name="Picture 2" descr="C:\Users\Lucia-Verdugo\Documents\Victoria Justice\DSCN2927.JPG"/>
          <p:cNvPicPr>
            <a:picLocks noGrp="1" noChangeAspect="1" noChangeArrowheads="1"/>
          </p:cNvPicPr>
          <p:nvPr>
            <p:ph idx="1"/>
          </p:nvPr>
        </p:nvPicPr>
        <p:blipFill>
          <a:blip r:embed="rId2" cstate="print"/>
          <a:srcRect/>
          <a:stretch>
            <a:fillRect/>
          </a:stretch>
        </p:blipFill>
        <p:spPr bwMode="auto">
          <a:xfrm>
            <a:off x="2285984" y="1428736"/>
            <a:ext cx="6034617" cy="4525963"/>
          </a:xfrm>
          <a:prstGeom prst="rect">
            <a:avLst/>
          </a:prstGeom>
          <a:noFill/>
        </p:spPr>
      </p:pic>
    </p:spTree>
    <p:extLst>
      <p:ext uri="{BB962C8B-B14F-4D97-AF65-F5344CB8AC3E}">
        <p14:creationId xmlns="" xmlns:p14="http://schemas.microsoft.com/office/powerpoint/2010/main" val="3384197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274638"/>
            <a:ext cx="7067128" cy="1498178"/>
          </a:xfrm>
        </p:spPr>
        <p:txBody>
          <a:bodyPr>
            <a:normAutofit fontScale="90000"/>
          </a:bodyPr>
          <a:lstStyle/>
          <a:p>
            <a:r>
              <a:rPr lang="es-ES" dirty="0" smtClean="0"/>
              <a:t/>
            </a:r>
            <a:br>
              <a:rPr lang="es-ES" dirty="0" smtClean="0"/>
            </a:br>
            <a:r>
              <a:rPr lang="es-ES" i="1" dirty="0" err="1" smtClean="0"/>
              <a:t>Saqilaj</a:t>
            </a:r>
            <a:r>
              <a:rPr lang="es-ES" i="1" dirty="0" smtClean="0"/>
              <a:t> </a:t>
            </a:r>
            <a:r>
              <a:rPr lang="es-ES" i="1" dirty="0" err="1" smtClean="0"/>
              <a:t>B’e</a:t>
            </a:r>
            <a:r>
              <a:rPr lang="es-ES" i="1" dirty="0" smtClean="0"/>
              <a:t>: Una ruta crítica para hacer valer los derechos de las adolescentes</a:t>
            </a:r>
            <a:endParaRPr lang="es-GT" i="1" dirty="0"/>
          </a:p>
        </p:txBody>
      </p:sp>
      <p:sp>
        <p:nvSpPr>
          <p:cNvPr id="3" name="2 Marcador de contenido"/>
          <p:cNvSpPr>
            <a:spLocks noGrp="1"/>
          </p:cNvSpPr>
          <p:nvPr>
            <p:ph idx="1"/>
          </p:nvPr>
        </p:nvSpPr>
        <p:spPr>
          <a:xfrm>
            <a:off x="1619672" y="2420888"/>
            <a:ext cx="7067128" cy="3705275"/>
          </a:xfrm>
        </p:spPr>
        <p:txBody>
          <a:bodyPr>
            <a:normAutofit/>
          </a:bodyPr>
          <a:lstStyle/>
          <a:p>
            <a:pPr algn="just">
              <a:buNone/>
            </a:pPr>
            <a:r>
              <a:rPr lang="es-ES" i="1" dirty="0" smtClean="0"/>
              <a:t>	El nombre del programa, </a:t>
            </a:r>
            <a:r>
              <a:rPr lang="es-ES" i="1" dirty="0" err="1" smtClean="0"/>
              <a:t>Saqilaj</a:t>
            </a:r>
            <a:r>
              <a:rPr lang="es-ES" i="1" dirty="0" smtClean="0"/>
              <a:t> </a:t>
            </a:r>
            <a:r>
              <a:rPr lang="es-ES" i="1" dirty="0" err="1" smtClean="0"/>
              <a:t>B’e</a:t>
            </a:r>
            <a:r>
              <a:rPr lang="es-ES" i="1" dirty="0" smtClean="0"/>
              <a:t>, significa “camino blanco” en idioma maya </a:t>
            </a:r>
            <a:r>
              <a:rPr lang="es-ES" i="1" dirty="0" err="1" smtClean="0"/>
              <a:t>K’iche</a:t>
            </a:r>
            <a:r>
              <a:rPr lang="es-ES" i="1" dirty="0" smtClean="0"/>
              <a:t>’. Connota un camino libre de obstáculos, abierto y limpio, como el camino hacia el empoderamiento que quisiéramos propiciar para las participantes en el programa.</a:t>
            </a:r>
            <a:endParaRPr lang="es-GT" dirty="0" smtClean="0"/>
          </a:p>
          <a:p>
            <a:pPr algn="just">
              <a:buNone/>
            </a:pPr>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2</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1143000"/>
          </a:xfrm>
        </p:spPr>
        <p:txBody>
          <a:bodyPr>
            <a:normAutofit fontScale="90000"/>
          </a:bodyPr>
          <a:lstStyle/>
          <a:p>
            <a:r>
              <a:rPr lang="es-GT" dirty="0" smtClean="0"/>
              <a:t>Objetivos del Programa Conjunto de Naciones Unidas</a:t>
            </a:r>
            <a:endParaRPr lang="es-GT" dirty="0"/>
          </a:p>
        </p:txBody>
      </p:sp>
      <p:sp>
        <p:nvSpPr>
          <p:cNvPr id="3" name="2 Marcador de contenido"/>
          <p:cNvSpPr>
            <a:spLocks noGrp="1"/>
          </p:cNvSpPr>
          <p:nvPr>
            <p:ph idx="1"/>
          </p:nvPr>
        </p:nvSpPr>
        <p:spPr>
          <a:xfrm>
            <a:off x="1763688" y="1844824"/>
            <a:ext cx="6923112" cy="4281339"/>
          </a:xfrm>
        </p:spPr>
        <p:txBody>
          <a:bodyPr/>
          <a:lstStyle/>
          <a:p>
            <a:r>
              <a:rPr lang="es-ES" dirty="0" smtClean="0"/>
              <a:t>Empoderamiento de niñas, jóvenes y adolescentes indígenas con énfasis en la prevención de embarazos. </a:t>
            </a:r>
          </a:p>
          <a:p>
            <a:r>
              <a:rPr lang="es-ES" dirty="0" smtClean="0"/>
              <a:t>Nuestra meta es lograr que las niñas y adolescentes participen activamente en la toma de decisiones de problemas que afecten sus vidas. </a:t>
            </a:r>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3</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V="1">
            <a:off x="1763688" y="188640"/>
            <a:ext cx="6923112" cy="85998"/>
          </a:xfrm>
        </p:spPr>
        <p:txBody>
          <a:bodyPr>
            <a:normAutofit fontScale="90000"/>
          </a:bodyPr>
          <a:lstStyle/>
          <a:p>
            <a:endParaRPr lang="es-GT" dirty="0"/>
          </a:p>
        </p:txBody>
      </p:sp>
      <p:sp>
        <p:nvSpPr>
          <p:cNvPr id="3" name="2 Marcador de contenido"/>
          <p:cNvSpPr>
            <a:spLocks noGrp="1"/>
          </p:cNvSpPr>
          <p:nvPr>
            <p:ph idx="1"/>
          </p:nvPr>
        </p:nvSpPr>
        <p:spPr>
          <a:xfrm>
            <a:off x="1763688" y="548680"/>
            <a:ext cx="6923112" cy="5577483"/>
          </a:xfrm>
        </p:spPr>
        <p:txBody>
          <a:bodyPr>
            <a:normAutofit fontScale="85000" lnSpcReduction="20000"/>
          </a:bodyPr>
          <a:lstStyle/>
          <a:p>
            <a:pPr algn="just"/>
            <a:r>
              <a:rPr lang="es-ES" dirty="0" smtClean="0"/>
              <a:t>El programa integra las cinco prioridades estratégicas de la “Declaración Conjunta de las Naciones Unidas para acelerar los esfuerzos para avanzar en los derechos de las adolescentes” en el marco de los tratados internacionales y la legislación nacional. </a:t>
            </a:r>
          </a:p>
          <a:p>
            <a:pPr algn="just"/>
            <a:endParaRPr lang="es-ES" dirty="0" smtClean="0"/>
          </a:p>
          <a:p>
            <a:pPr algn="just"/>
            <a:r>
              <a:rPr lang="es-ES" dirty="0" smtClean="0"/>
              <a:t>Brinda la oportunidad de apoyar a los portadores de obligaciones para la protección de los derechos de las adolescentes, especialmente al Ministerio de Salud Pública y Asistencia Social (MSPAS), el Ministerio de Educación (MINEDUC), el Sistema de Consejos de Desarrollo y los gobiernos locales.</a:t>
            </a:r>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4</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1143000"/>
          </a:xfrm>
        </p:spPr>
        <p:txBody>
          <a:bodyPr>
            <a:noAutofit/>
          </a:bodyPr>
          <a:lstStyle/>
          <a:p>
            <a:r>
              <a:rPr lang="es-ES" sz="3200" dirty="0" smtClean="0"/>
              <a:t>Causas asociadas a la exclusión, marginación y violencia contra las adolescentes</a:t>
            </a:r>
            <a:endParaRPr lang="es-GT" sz="3200" dirty="0"/>
          </a:p>
        </p:txBody>
      </p:sp>
      <p:sp>
        <p:nvSpPr>
          <p:cNvPr id="3" name="2 Marcador de contenido"/>
          <p:cNvSpPr>
            <a:spLocks noGrp="1"/>
          </p:cNvSpPr>
          <p:nvPr>
            <p:ph idx="1"/>
          </p:nvPr>
        </p:nvSpPr>
        <p:spPr>
          <a:xfrm>
            <a:off x="1763688" y="1600200"/>
            <a:ext cx="6923112" cy="4853136"/>
          </a:xfrm>
        </p:spPr>
        <p:txBody>
          <a:bodyPr>
            <a:normAutofit fontScale="70000" lnSpcReduction="20000"/>
          </a:bodyPr>
          <a:lstStyle/>
          <a:p>
            <a:r>
              <a:rPr lang="es-ES" sz="3400" dirty="0" smtClean="0"/>
              <a:t>Debilidad en la atención de los servicios de salud, especialmente en materia de salud reproductiva y sexual. </a:t>
            </a:r>
          </a:p>
          <a:p>
            <a:r>
              <a:rPr lang="es-ES" sz="3400" dirty="0" smtClean="0"/>
              <a:t>Acceso limitado de las adolescentes a los servicios de educación con pertinencia cultural. </a:t>
            </a:r>
          </a:p>
          <a:p>
            <a:r>
              <a:rPr lang="es-ES" sz="3400" dirty="0" smtClean="0"/>
              <a:t>La violencia contra las adolescentes como un mecanismo para mantener su subordinación y la máxima manifestación de las relaciones de poder históricamente desiguales entre mujeres y hombres. </a:t>
            </a:r>
          </a:p>
          <a:p>
            <a:r>
              <a:rPr lang="es-ES" sz="3400" dirty="0" smtClean="0"/>
              <a:t>La falta de información que, a su vez, limita la toma de decisiones a favor de las adolescentes indígenas. </a:t>
            </a:r>
          </a:p>
          <a:p>
            <a:r>
              <a:rPr lang="es-ES" sz="3400" dirty="0" smtClean="0"/>
              <a:t>La poca participación privada y pública de las adolescentes indígenas en los procesos de toma de decisión que afectan sus vidas.</a:t>
            </a:r>
            <a:endParaRPr lang="es-GT" sz="3400" dirty="0" smtClean="0"/>
          </a:p>
          <a:p>
            <a:pPr>
              <a:buNone/>
            </a:pPr>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5</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1143000"/>
          </a:xfrm>
        </p:spPr>
        <p:txBody>
          <a:bodyPr>
            <a:noAutofit/>
          </a:bodyPr>
          <a:lstStyle/>
          <a:p>
            <a:r>
              <a:rPr lang="es-ES" sz="2400" dirty="0" smtClean="0"/>
              <a:t>El PC plantea cinco resultados que se complementan y prestan especial atención a la perspectiva de igualdad de género y pertinencia cultural</a:t>
            </a:r>
            <a:endParaRPr lang="es-GT" sz="2400" dirty="0"/>
          </a:p>
        </p:txBody>
      </p:sp>
      <p:sp>
        <p:nvSpPr>
          <p:cNvPr id="3" name="2 Marcador de contenido"/>
          <p:cNvSpPr>
            <a:spLocks noGrp="1"/>
          </p:cNvSpPr>
          <p:nvPr>
            <p:ph idx="1"/>
          </p:nvPr>
        </p:nvSpPr>
        <p:spPr>
          <a:xfrm>
            <a:off x="1763688" y="1628800"/>
            <a:ext cx="6923112" cy="4896544"/>
          </a:xfrm>
        </p:spPr>
        <p:txBody>
          <a:bodyPr>
            <a:normAutofit fontScale="70000" lnSpcReduction="20000"/>
          </a:bodyPr>
          <a:lstStyle/>
          <a:p>
            <a:pPr algn="just">
              <a:buNone/>
            </a:pPr>
            <a:r>
              <a:rPr lang="es-ES" dirty="0" smtClean="0"/>
              <a:t>R.1. Se ha promovido el acceso de las adolescentes a una atención integral en salud, con enfoque intercultural.</a:t>
            </a:r>
          </a:p>
          <a:p>
            <a:pPr algn="just">
              <a:buNone/>
            </a:pPr>
            <a:r>
              <a:rPr lang="es-ES" dirty="0" smtClean="0"/>
              <a:t>R.2. Se ha facilitado el acceso de las adolescentes a procesos educativos formales y no formales. </a:t>
            </a:r>
          </a:p>
          <a:p>
            <a:pPr algn="just">
              <a:buNone/>
            </a:pPr>
            <a:r>
              <a:rPr lang="es-ES" dirty="0" smtClean="0"/>
              <a:t>R.3. Se ha promovido que las adolescentes vivan una vida libre de violencia. </a:t>
            </a:r>
          </a:p>
          <a:p>
            <a:pPr algn="just">
              <a:buNone/>
            </a:pPr>
            <a:r>
              <a:rPr lang="es-ES" dirty="0" smtClean="0"/>
              <a:t>R.4. Se ha generado y/o mejorado el manejo de información sobre la situación de las adolescentes. </a:t>
            </a:r>
          </a:p>
          <a:p>
            <a:pPr algn="just">
              <a:buNone/>
            </a:pPr>
            <a:r>
              <a:rPr lang="es-ES" dirty="0" smtClean="0"/>
              <a:t>R.5. Se ha promovido la participación activa de las adolescentes en la toma de decisiones que afectan su vida. </a:t>
            </a:r>
          </a:p>
          <a:p>
            <a:pPr marL="0" indent="0" algn="just">
              <a:buNone/>
            </a:pPr>
            <a:endParaRPr lang="es-ES" dirty="0" smtClean="0"/>
          </a:p>
          <a:p>
            <a:pPr marL="0" indent="0" algn="just">
              <a:buNone/>
            </a:pPr>
            <a:r>
              <a:rPr lang="es-ES" dirty="0" smtClean="0"/>
              <a:t>La garantía de la sostenibilidad es que el PC fortalece institucionalmente al MSPAS, MINEDUC e INE, así como, construye y potencializa el tejido social comunitario vinculado a las adolescentes indígenas.</a:t>
            </a:r>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6</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634082"/>
          </a:xfrm>
        </p:spPr>
        <p:txBody>
          <a:bodyPr>
            <a:normAutofit fontScale="90000"/>
          </a:bodyPr>
          <a:lstStyle/>
          <a:p>
            <a:r>
              <a:rPr lang="es-ES" sz="4000" dirty="0" smtClean="0"/>
              <a:t>Educación primaria acelerada</a:t>
            </a:r>
            <a:endParaRPr lang="es-GT" sz="4000" dirty="0"/>
          </a:p>
        </p:txBody>
      </p:sp>
      <p:sp>
        <p:nvSpPr>
          <p:cNvPr id="3" name="2 Marcador de contenido"/>
          <p:cNvSpPr>
            <a:spLocks noGrp="1"/>
          </p:cNvSpPr>
          <p:nvPr>
            <p:ph idx="1"/>
          </p:nvPr>
        </p:nvSpPr>
        <p:spPr>
          <a:xfrm>
            <a:off x="1763688" y="1124744"/>
            <a:ext cx="6923112" cy="5328592"/>
          </a:xfrm>
        </p:spPr>
        <p:txBody>
          <a:bodyPr>
            <a:noAutofit/>
          </a:bodyPr>
          <a:lstStyle/>
          <a:p>
            <a:r>
              <a:rPr lang="es-ES" sz="2400" dirty="0" smtClean="0"/>
              <a:t>R2: Reinserción a la educación de las niñas, adolescentes y jóvenes, por medio de programas innovadores que a su vez fortalezcan la capacidad del Ministerio de Educación (DIGEEX), por medio del fortalecimiento del Programa de Educación de Adultos por Correspondencia – PEAC. </a:t>
            </a:r>
          </a:p>
          <a:p>
            <a:r>
              <a:rPr lang="es-ES" sz="2400" dirty="0" smtClean="0"/>
              <a:t>Este programa ofrece las condiciones de flexibilidad necesarias para facilitar la reinserción de las estudiantes al eliminar barreras de horario, lugar y recursos educativos. </a:t>
            </a:r>
          </a:p>
          <a:p>
            <a:r>
              <a:rPr lang="es-ES" sz="2400" dirty="0" smtClean="0"/>
              <a:t>El PEAC es un programa de Primaria acelerada, organizado en 2 etapas: la primera, 2o., 3o. y 4o. Primaria y la segunda, a 5o. y 6o. Primaria. Cada una se estudia durante un año escolar: 2 años.</a:t>
            </a:r>
            <a:endParaRPr lang="es-GT" sz="2400"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7</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850106"/>
          </a:xfrm>
        </p:spPr>
        <p:txBody>
          <a:bodyPr/>
          <a:lstStyle/>
          <a:p>
            <a:r>
              <a:rPr lang="es-GT" dirty="0" smtClean="0"/>
              <a:t>Fortalecimiento del PEAC</a:t>
            </a:r>
            <a:endParaRPr lang="es-GT" dirty="0"/>
          </a:p>
        </p:txBody>
      </p:sp>
      <p:sp>
        <p:nvSpPr>
          <p:cNvPr id="3" name="2 Marcador de contenido"/>
          <p:cNvSpPr>
            <a:spLocks noGrp="1"/>
          </p:cNvSpPr>
          <p:nvPr>
            <p:ph idx="1"/>
          </p:nvPr>
        </p:nvSpPr>
        <p:spPr>
          <a:xfrm>
            <a:off x="1763688" y="1268760"/>
            <a:ext cx="6923112" cy="5112568"/>
          </a:xfrm>
        </p:spPr>
        <p:txBody>
          <a:bodyPr>
            <a:normAutofit/>
          </a:bodyPr>
          <a:lstStyle/>
          <a:p>
            <a:r>
              <a:rPr lang="es-ES" sz="2800" dirty="0" smtClean="0"/>
              <a:t>Se determinó la necesidad de contar con materiales educativos que respondieran al Currículo Nacional Base (CNB) de DIGEEX que fue aprobado en noviembre del año 2013. </a:t>
            </a:r>
          </a:p>
          <a:p>
            <a:r>
              <a:rPr lang="es-ES" sz="2800" dirty="0" smtClean="0"/>
              <a:t>La creación de estos materiales debe responder a los enfoques del PC: en derechos humanos, equidad de género, juventud, desarrollo productivo y pertinencia cultural con metodologías inclusivas.</a:t>
            </a:r>
            <a:endParaRPr lang="es-GT" sz="2800"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8</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274638"/>
            <a:ext cx="6923112" cy="1143000"/>
          </a:xfrm>
        </p:spPr>
        <p:txBody>
          <a:bodyPr>
            <a:normAutofit fontScale="90000"/>
          </a:bodyPr>
          <a:lstStyle/>
          <a:p>
            <a:r>
              <a:rPr lang="es-GT" dirty="0" smtClean="0"/>
              <a:t>Principios de calidad educativa</a:t>
            </a:r>
            <a:endParaRPr lang="es-GT" sz="3600" dirty="0"/>
          </a:p>
        </p:txBody>
      </p:sp>
      <p:sp>
        <p:nvSpPr>
          <p:cNvPr id="3" name="2 Marcador de contenido"/>
          <p:cNvSpPr>
            <a:spLocks noGrp="1"/>
          </p:cNvSpPr>
          <p:nvPr>
            <p:ph idx="1"/>
          </p:nvPr>
        </p:nvSpPr>
        <p:spPr>
          <a:xfrm>
            <a:off x="1763688" y="1600200"/>
            <a:ext cx="6923112" cy="4525963"/>
          </a:xfrm>
        </p:spPr>
        <p:txBody>
          <a:bodyPr>
            <a:normAutofit fontScale="92500"/>
          </a:bodyPr>
          <a:lstStyle/>
          <a:p>
            <a:pPr algn="just"/>
            <a:r>
              <a:rPr lang="es-GT" dirty="0" smtClean="0"/>
              <a:t>4 pilares de la educación de la UNESCO:</a:t>
            </a:r>
          </a:p>
          <a:p>
            <a:pPr lvl="1" algn="just"/>
            <a:r>
              <a:rPr lang="es-GT" dirty="0" smtClean="0"/>
              <a:t>Aprender a ser</a:t>
            </a:r>
          </a:p>
          <a:p>
            <a:pPr lvl="1" algn="just"/>
            <a:r>
              <a:rPr lang="es-GT" dirty="0" smtClean="0"/>
              <a:t>Aprender a convivir con los demás</a:t>
            </a:r>
          </a:p>
          <a:p>
            <a:pPr lvl="1" algn="just"/>
            <a:r>
              <a:rPr lang="es-GT" dirty="0" smtClean="0"/>
              <a:t>Aprender a aprender</a:t>
            </a:r>
          </a:p>
          <a:p>
            <a:pPr lvl="1" algn="just"/>
            <a:r>
              <a:rPr lang="es-GT" dirty="0" smtClean="0"/>
              <a:t>Aprender a hacer</a:t>
            </a:r>
          </a:p>
          <a:p>
            <a:pPr lvl="1" algn="just">
              <a:buNone/>
            </a:pPr>
            <a:endParaRPr lang="es-GT" dirty="0" smtClean="0"/>
          </a:p>
          <a:p>
            <a:pPr algn="just"/>
            <a:r>
              <a:rPr lang="es-GT" dirty="0" smtClean="0"/>
              <a:t>Dimensiones de la calidad educativa: pertinencia, relevancia, equidad, eficacia y eficiencia. </a:t>
            </a:r>
            <a:endParaRPr lang="es-GT" dirty="0"/>
          </a:p>
        </p:txBody>
      </p:sp>
      <p:sp>
        <p:nvSpPr>
          <p:cNvPr id="4" name="3 Marcador de número de diapositiva"/>
          <p:cNvSpPr>
            <a:spLocks noGrp="1"/>
          </p:cNvSpPr>
          <p:nvPr>
            <p:ph type="sldNum" sz="quarter" idx="12"/>
          </p:nvPr>
        </p:nvSpPr>
        <p:spPr/>
        <p:txBody>
          <a:bodyPr/>
          <a:lstStyle/>
          <a:p>
            <a:fld id="{A42D52F5-0946-4917-A85B-E0FCE6988B8F}" type="slidenum">
              <a:rPr lang="es-ES" smtClean="0"/>
              <a:pPr/>
              <a:t>9</a:t>
            </a:fld>
            <a:endParaRPr lang="es-ES"/>
          </a:p>
        </p:txBody>
      </p:sp>
      <p:sp>
        <p:nvSpPr>
          <p:cNvPr id="5" name="4 Rectángulo"/>
          <p:cNvSpPr/>
          <p:nvPr/>
        </p:nvSpPr>
        <p:spPr>
          <a:xfrm>
            <a:off x="4860032" y="6353944"/>
            <a:ext cx="42839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8390</TotalTime>
  <Words>859</Words>
  <Application>Microsoft Office PowerPoint</Application>
  <PresentationFormat>Presentación en pantalla (4:3)</PresentationFormat>
  <Paragraphs>63</Paragraphs>
  <Slides>12</Slides>
  <Notes>0</Notes>
  <HiddenSlides>0</HiddenSlides>
  <MMClips>0</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Custom Design</vt:lpstr>
      <vt:lpstr>Tema de Office</vt:lpstr>
      <vt:lpstr>Saqilaj B’e:  una experiencia de inclusión educativa</vt:lpstr>
      <vt:lpstr> Saqilaj B’e: Una ruta crítica para hacer valer los derechos de las adolescentes</vt:lpstr>
      <vt:lpstr>Objetivos del Programa Conjunto de Naciones Unidas</vt:lpstr>
      <vt:lpstr>Diapositiva 4</vt:lpstr>
      <vt:lpstr>Causas asociadas a la exclusión, marginación y violencia contra las adolescentes</vt:lpstr>
      <vt:lpstr>El PC plantea cinco resultados que se complementan y prestan especial atención a la perspectiva de igualdad de género y pertinencia cultural</vt:lpstr>
      <vt:lpstr>Educación primaria acelerada</vt:lpstr>
      <vt:lpstr>Fortalecimiento del PEAC</vt:lpstr>
      <vt:lpstr>Principios de calidad educativa</vt:lpstr>
      <vt:lpstr>Educación inclusiva</vt:lpstr>
      <vt:lpstr>Educación inclusiva</vt:lpstr>
      <vt:lpstr> Muchas gracias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apizarro</dc:creator>
  <cp:lastModifiedBy>Unesco-Educacion</cp:lastModifiedBy>
  <cp:revision>829</cp:revision>
  <dcterms:created xsi:type="dcterms:W3CDTF">2012-11-15T20:50:13Z</dcterms:created>
  <dcterms:modified xsi:type="dcterms:W3CDTF">2016-08-23T06:04:02Z</dcterms:modified>
</cp:coreProperties>
</file>